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1" r:id="rId3"/>
    <p:sldId id="257" r:id="rId4"/>
    <p:sldId id="258" r:id="rId5"/>
    <p:sldId id="319" r:id="rId6"/>
    <p:sldId id="324" r:id="rId7"/>
    <p:sldId id="323" r:id="rId8"/>
    <p:sldId id="325" r:id="rId9"/>
    <p:sldId id="326" r:id="rId10"/>
    <p:sldId id="292" r:id="rId11"/>
    <p:sldId id="293" r:id="rId12"/>
    <p:sldId id="294" r:id="rId13"/>
    <p:sldId id="296" r:id="rId14"/>
    <p:sldId id="297" r:id="rId15"/>
    <p:sldId id="298" r:id="rId16"/>
    <p:sldId id="300" r:id="rId17"/>
    <p:sldId id="301" r:id="rId18"/>
    <p:sldId id="302" r:id="rId19"/>
    <p:sldId id="304" r:id="rId20"/>
    <p:sldId id="327" r:id="rId21"/>
    <p:sldId id="307" r:id="rId22"/>
    <p:sldId id="308" r:id="rId23"/>
    <p:sldId id="309" r:id="rId24"/>
    <p:sldId id="310" r:id="rId25"/>
    <p:sldId id="316" r:id="rId26"/>
    <p:sldId id="317" r:id="rId27"/>
    <p:sldId id="318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9AC01-DE70-4A18-8526-2CA5A667418D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DB6BE-0B85-44B8-9BE7-3CA0A96F4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58C1E-B978-4B2C-99C2-C705C19D8C67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031C-42EC-4603-B051-B4F826DFA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54B75-8300-4052-8883-EEAEF10C6C5D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47F3-A87D-4C5D-84CB-DA39748976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AFD48-0680-4E04-BEF3-88A24EF01854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42BA-1F1D-4ED2-8C8D-17205FA1A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DB8E-21F9-49A5-B659-DD29E6816A0E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39D76-444B-442B-9E37-6F348EF30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D86E0-0069-40A1-9A93-F6D747017A03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256A5-6D86-4D1D-87B3-01337D01A0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DB623-D822-48AA-883F-A5A756D395AC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FE16D-93E2-4BF4-86F1-3D15CE8A7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EB6D-FE21-408B-B849-928C6E4029A6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02BE0-0315-4998-9B74-F9C1CBBE5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39E38-19F0-42C8-8473-FBA36AE81DFC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03181-2509-435C-93CA-20C51DCA2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3F9BB-E920-4BD3-B226-B54F5CFF9751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7A424-6787-478B-86BC-2787726BF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CE526-8AE1-4450-A7E0-0227C9439042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CF340-0D6E-492C-A391-C2335626C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A1917E-7E5C-4874-A76A-089E1E0D1D5F}" type="datetimeFigureOut">
              <a:rPr lang="ru-RU"/>
              <a:pPr>
                <a:defRPr/>
              </a:pPr>
              <a:t>19.12.2011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7A6D59-C414-4792-B6CA-78F791C24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928802"/>
            <a:ext cx="7772400" cy="2600342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Студенческий научный  кружок на кафедре пропедевтики внутренних болезней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38" y="4572000"/>
            <a:ext cx="7786687" cy="1352550"/>
          </a:xfrm>
        </p:spPr>
        <p:txBody>
          <a:bodyPr rtlCol="0">
            <a:normAutofit fontScale="92500"/>
          </a:bodyPr>
          <a:lstStyle/>
          <a:p>
            <a:pPr algn="l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История СНК</a:t>
            </a:r>
          </a:p>
          <a:p>
            <a:pPr algn="l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Студенческая научная  деятельность в фотоматериалах</a:t>
            </a:r>
          </a:p>
          <a:p>
            <a:pPr algn="l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Опубликованные работы (тезисы) в 2011 г . (приложение)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642938" y="285750"/>
            <a:ext cx="81438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ГОСУДАРСТВЕННОЕ БЮДЖЕТНОЕ ОБРАЗОВАТЕЛЬНОЕ УЧРЕЖДЕНИЕ ВЫСШЕГО ПРОФЕССИОНАЛЬНОГО  ОБРАЗОВАНИЯ </a:t>
            </a:r>
          </a:p>
          <a:p>
            <a:pPr algn="ctr"/>
            <a:r>
              <a:rPr lang="ru-RU" sz="2400" b="1">
                <a:latin typeface="Calibri" pitchFamily="34" charset="0"/>
              </a:rPr>
              <a:t>Ставропольская государственная медицинская академия </a:t>
            </a:r>
          </a:p>
          <a:p>
            <a:pPr algn="ctr"/>
            <a:r>
              <a:rPr lang="ru-RU">
                <a:latin typeface="Calibri" pitchFamily="34" charset="0"/>
              </a:rPr>
              <a:t>Министерства здравоохранения и социального развития Российской Федерации </a:t>
            </a:r>
          </a:p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8992" y="6000768"/>
            <a:ext cx="242889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Ставрополь - 2011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/>
              <a:t>Изучаем метод пальпаторной диагностики – «голосовое дрожание». Результат проверяем сконструированным устройством</a:t>
            </a:r>
            <a:r>
              <a:rPr lang="ru-RU" sz="2400" i="1" dirty="0" smtClean="0"/>
              <a:t>.  Работа выполняется студентом 3к л/</a:t>
            </a:r>
            <a:r>
              <a:rPr lang="ru-RU" sz="2400" i="1" dirty="0" err="1" smtClean="0"/>
              <a:t>ф</a:t>
            </a:r>
            <a:r>
              <a:rPr lang="ru-RU" sz="2400" i="1" dirty="0" smtClean="0"/>
              <a:t>  Маринкиным С. А. На фотографии </a:t>
            </a:r>
            <a:r>
              <a:rPr lang="ru-RU" sz="2400" i="1" dirty="0" err="1" smtClean="0"/>
              <a:t>Гасантаев</a:t>
            </a:r>
            <a:r>
              <a:rPr lang="ru-RU" sz="2400" i="1" dirty="0" smtClean="0"/>
              <a:t> Р.Г.</a:t>
            </a:r>
            <a:endParaRPr lang="ru-RU" sz="2400" i="1" dirty="0"/>
          </a:p>
        </p:txBody>
      </p:sp>
      <p:pic>
        <p:nvPicPr>
          <p:cNvPr id="23556" name="Picture 2" descr="C:\Documents and Settings\Антипов\Мои документы\СНКрабСТОЛ\СтудентыКОНФ-2011фото\IMG_03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428875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2143125"/>
            <a:ext cx="20161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5000625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500" y="4500563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75" y="3214688"/>
            <a:ext cx="2239963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43636" y="5715016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511288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/>
              <a:t>Техническое устройство оценки «голосового дрожания» поможет </a:t>
            </a:r>
            <a:r>
              <a:rPr lang="ru-RU" sz="2400" b="1" dirty="0" err="1" smtClean="0"/>
              <a:t>объективизировать</a:t>
            </a:r>
            <a:r>
              <a:rPr lang="ru-RU" sz="2400" b="1" dirty="0" smtClean="0"/>
              <a:t>  ощущения  вибрации грудной стенки, к тому же оно наделено функцией электронного фонендоскопа</a:t>
            </a:r>
            <a:r>
              <a:rPr lang="ru-RU" sz="2400" i="1" dirty="0" smtClean="0"/>
              <a:t>.  Студенты 3 к л/</a:t>
            </a:r>
            <a:r>
              <a:rPr lang="ru-RU" sz="2400" i="1" dirty="0" err="1" smtClean="0"/>
              <a:t>ф</a:t>
            </a:r>
            <a:r>
              <a:rPr lang="ru-RU" sz="2400" i="1" dirty="0" smtClean="0"/>
              <a:t>: </a:t>
            </a:r>
            <a:r>
              <a:rPr lang="ru-RU" sz="2400" i="1" dirty="0" err="1" smtClean="0"/>
              <a:t>Гасантаев</a:t>
            </a:r>
            <a:r>
              <a:rPr lang="ru-RU" sz="2400" i="1" dirty="0" smtClean="0"/>
              <a:t> Р.Г., Доронин Н.В.</a:t>
            </a:r>
            <a:endParaRPr lang="ru-RU" sz="2400" i="1" dirty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928813"/>
            <a:ext cx="414337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43636" y="4929198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785950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Работа студентов над социально значимой темой о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вреде курения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 Определяем концентрацию белка в секрете слюнных желез.</a:t>
            </a:r>
            <a:r>
              <a:rPr lang="ru-RU" sz="2800" b="1" dirty="0" smtClean="0"/>
              <a:t> </a:t>
            </a:r>
            <a:r>
              <a:rPr lang="ru-RU" sz="2400" i="1" dirty="0" smtClean="0"/>
              <a:t>Студенты 3 к л/</a:t>
            </a:r>
            <a:r>
              <a:rPr lang="ru-RU" sz="2400" i="1" dirty="0" err="1" smtClean="0"/>
              <a:t>ф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Гасантаев</a:t>
            </a:r>
            <a:r>
              <a:rPr lang="ru-RU" sz="2400" i="1" dirty="0" smtClean="0"/>
              <a:t> Р.Г., Доронин Н.В.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  </a:t>
            </a:r>
            <a:endParaRPr lang="ru-RU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071688"/>
            <a:ext cx="5705475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86512" y="4929198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/>
              <a:t>Факт </a:t>
            </a:r>
            <a:r>
              <a:rPr lang="ru-RU" sz="2800" b="1" dirty="0" err="1" smtClean="0"/>
              <a:t>повышеной</a:t>
            </a:r>
            <a:r>
              <a:rPr lang="ru-RU" sz="2800" b="1" dirty="0" smtClean="0"/>
              <a:t> концентрации белка в слюнном секрете виден по колориметрической  пробе (</a:t>
            </a:r>
            <a:r>
              <a:rPr lang="ru-RU" sz="2800" b="1" dirty="0" err="1" smtClean="0"/>
              <a:t>пирогаллоловый</a:t>
            </a:r>
            <a:r>
              <a:rPr lang="ru-RU" sz="2800" b="1" dirty="0" smtClean="0"/>
              <a:t> реактив). </a:t>
            </a:r>
            <a:r>
              <a:rPr lang="ru-RU" sz="2400" i="1" dirty="0" smtClean="0"/>
              <a:t>Студенты 3 к л/</a:t>
            </a:r>
            <a:r>
              <a:rPr lang="ru-RU" sz="2400" i="1" dirty="0" err="1" smtClean="0"/>
              <a:t>ф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Гасантаев</a:t>
            </a:r>
            <a:r>
              <a:rPr lang="ru-RU" sz="2400" i="1" dirty="0" smtClean="0"/>
              <a:t> Р.Г., Доронин Н.В.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i="1" dirty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8" y="2000250"/>
            <a:ext cx="4857750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/>
          <p:nvPr/>
        </p:nvSpPr>
        <p:spPr>
          <a:xfrm>
            <a:off x="5357813" y="4143375"/>
            <a:ext cx="1571625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214563"/>
            <a:ext cx="307975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5072074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dirty="0" smtClean="0"/>
              <a:t>XXI Национальный Конгресс </a:t>
            </a:r>
            <a:br>
              <a:rPr lang="ru-RU" sz="2700" b="1" dirty="0" smtClean="0"/>
            </a:br>
            <a:r>
              <a:rPr lang="ru-RU" sz="2700" b="1" dirty="0" smtClean="0"/>
              <a:t>по болезням органов дыхания. г. Уфа </a:t>
            </a:r>
            <a:br>
              <a:rPr lang="ru-RU" sz="2700" b="1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/>
              <a:t>проходивший с 25 по 28 октября 2011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86000"/>
            <a:ext cx="307975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4857750" y="3786188"/>
            <a:ext cx="35004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Результаты исследований о влиянии курения на качественный состав слюнного секрета были опубликованы  в сборнике 21 Национального Конгресса по болезням органов дыхания (2011г.). 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42875"/>
            <a:ext cx="152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1857375"/>
            <a:ext cx="17335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1538" y="5143512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1714488"/>
            <a:ext cx="500066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Студенты 3 к л/</a:t>
            </a:r>
            <a:r>
              <a:rPr lang="ru-RU" b="1" dirty="0" err="1"/>
              <a:t>ф</a:t>
            </a:r>
            <a:r>
              <a:rPr lang="ru-RU" b="1" dirty="0"/>
              <a:t>: </a:t>
            </a:r>
            <a:r>
              <a:rPr lang="ru-RU" b="1" dirty="0" err="1"/>
              <a:t>Гасантаев</a:t>
            </a:r>
            <a:r>
              <a:rPr lang="ru-RU" b="1" dirty="0"/>
              <a:t> Р.Г., Доронин Н.В.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500198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/>
              <a:t>Тема важная для нашего ВУЗа – изучение руки врача в выборе профессии (профориентация).  </a:t>
            </a:r>
            <a:r>
              <a:rPr lang="ru-RU" sz="2800" i="1" dirty="0" smtClean="0"/>
              <a:t>Шопен </a:t>
            </a:r>
            <a:r>
              <a:rPr lang="ru-RU" sz="2800" i="1" dirty="0"/>
              <a:t>А.Г</a:t>
            </a:r>
            <a:r>
              <a:rPr lang="ru-RU" sz="2800" i="1" dirty="0" smtClean="0"/>
              <a:t>. (хирург 2-й ГКБ), </a:t>
            </a:r>
            <a:r>
              <a:rPr lang="ru-RU" sz="2800" i="1" dirty="0"/>
              <a:t>Дорошко А.В., Леньшина Н.В., </a:t>
            </a:r>
            <a:r>
              <a:rPr lang="ru-RU" sz="2800" i="1" dirty="0" err="1"/>
              <a:t>Милосердова</a:t>
            </a:r>
            <a:r>
              <a:rPr lang="ru-RU" sz="2800" i="1" dirty="0"/>
              <a:t> А.В</a:t>
            </a:r>
            <a:r>
              <a:rPr lang="ru-RU" sz="2800" i="1" dirty="0" smtClean="0"/>
              <a:t>. (студенты 3 к л/</a:t>
            </a:r>
            <a:r>
              <a:rPr lang="ru-RU" sz="2800" i="1" dirty="0" err="1" smtClean="0"/>
              <a:t>ф</a:t>
            </a:r>
            <a:r>
              <a:rPr lang="ru-RU" sz="2800" i="1" dirty="0" smtClean="0"/>
              <a:t>)</a:t>
            </a:r>
            <a:r>
              <a:rPr lang="ru-RU" sz="2800" b="1" i="1" dirty="0" smtClean="0"/>
              <a:t> </a:t>
            </a:r>
            <a:endParaRPr lang="ru-RU" sz="2800" b="1" i="1" dirty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714500"/>
            <a:ext cx="5524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43636" y="4929198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2143140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Устройство для изучения тремора и координированного планируемого движения руки. </a:t>
            </a:r>
            <a:r>
              <a:rPr lang="ru-RU" sz="2400" i="1" dirty="0" smtClean="0"/>
              <a:t>Шопен </a:t>
            </a:r>
            <a:r>
              <a:rPr lang="ru-RU" sz="2400" i="1" dirty="0"/>
              <a:t>А.Г</a:t>
            </a:r>
            <a:r>
              <a:rPr lang="ru-RU" sz="2400" i="1" dirty="0" smtClean="0"/>
              <a:t>. (хирург 2-й ГКБ), </a:t>
            </a:r>
            <a:r>
              <a:rPr lang="ru-RU" sz="2400" i="1" dirty="0"/>
              <a:t>Дорошко А.В., Леньшина Н.В., </a:t>
            </a:r>
            <a:r>
              <a:rPr lang="ru-RU" sz="2400" i="1" dirty="0" err="1"/>
              <a:t>Милосердова</a:t>
            </a:r>
            <a:r>
              <a:rPr lang="ru-RU" sz="2400" i="1" dirty="0"/>
              <a:t> А.В</a:t>
            </a:r>
            <a:r>
              <a:rPr lang="ru-RU" sz="2400" i="1" dirty="0" smtClean="0"/>
              <a:t>. (студенты 3 к л/</a:t>
            </a:r>
            <a:r>
              <a:rPr lang="ru-RU" sz="2400" i="1" dirty="0" err="1" smtClean="0"/>
              <a:t>ф</a:t>
            </a:r>
            <a:r>
              <a:rPr lang="ru-RU" sz="2400" i="1" dirty="0" smtClean="0"/>
              <a:t>)</a:t>
            </a:r>
            <a:r>
              <a:rPr lang="ru-RU" sz="2400" b="1" i="1" dirty="0" smtClean="0"/>
              <a:t>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2357438"/>
            <a:ext cx="46672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/>
              <a:t>Д</a:t>
            </a:r>
            <a:r>
              <a:rPr lang="ru-RU" sz="2800" b="1" dirty="0" smtClean="0"/>
              <a:t>ля изучения адсорбционных свойств волос в отношении госпитальной инфекции изготовлены два устройства. </a:t>
            </a:r>
            <a:r>
              <a:rPr lang="ru-RU" sz="2800" i="1" dirty="0" smtClean="0"/>
              <a:t>Студент 3 к л/</a:t>
            </a:r>
            <a:r>
              <a:rPr lang="ru-RU" sz="2800" i="1" dirty="0" err="1" smtClean="0"/>
              <a:t>ф</a:t>
            </a:r>
            <a:r>
              <a:rPr lang="ru-RU" sz="2800" i="1" dirty="0" smtClean="0"/>
              <a:t> </a:t>
            </a:r>
            <a:r>
              <a:rPr lang="ru-RU" sz="2700" i="1" dirty="0" smtClean="0"/>
              <a:t>Клюшников </a:t>
            </a:r>
            <a:r>
              <a:rPr lang="ru-RU" sz="2700" i="1" dirty="0"/>
              <a:t>Я. М</a:t>
            </a:r>
            <a:r>
              <a:rPr lang="ru-RU" sz="2700" i="1" dirty="0" smtClean="0"/>
              <a:t>.  </a:t>
            </a:r>
            <a:endParaRPr lang="ru-RU" sz="2700" i="1" dirty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643063"/>
            <a:ext cx="2239963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13" y="1714500"/>
            <a:ext cx="2446337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5008" y="5286388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/>
              <a:t>Продуманы все детали метода, исключающие ложный результат инфекционного «загрязнения» волос в условиях рабочей среды ЛПУ. </a:t>
            </a:r>
            <a:br>
              <a:rPr lang="ru-RU" sz="2800" b="1" dirty="0" smtClean="0"/>
            </a:br>
            <a:r>
              <a:rPr lang="ru-RU" sz="2400" i="1" dirty="0" smtClean="0"/>
              <a:t>Студент 3к л/</a:t>
            </a:r>
            <a:r>
              <a:rPr lang="ru-RU" sz="2400" i="1" dirty="0" err="1" smtClean="0"/>
              <a:t>ф</a:t>
            </a:r>
            <a:r>
              <a:rPr lang="ru-RU" sz="2400" i="1" dirty="0" smtClean="0"/>
              <a:t> Клюшников Я.М.</a:t>
            </a:r>
            <a:endParaRPr lang="ru-RU" sz="2400" i="1" dirty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071688"/>
            <a:ext cx="42862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2071688"/>
            <a:ext cx="304800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4346575"/>
            <a:ext cx="25717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1538" y="5643578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643074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/>
              <a:t>Студентами изучался вопрос о влиянии на отдельные спирометрические показатели  вибрации на респираторную систему  звуковым воздействием. </a:t>
            </a:r>
            <a:br>
              <a:rPr lang="ru-RU" sz="2400" b="1" dirty="0" smtClean="0"/>
            </a:br>
            <a:r>
              <a:rPr lang="ru-RU" sz="2700" i="1" dirty="0" smtClean="0"/>
              <a:t>Студенты 3 к л/</a:t>
            </a:r>
            <a:r>
              <a:rPr lang="ru-RU" sz="2700" i="1" dirty="0" err="1" smtClean="0"/>
              <a:t>ф</a:t>
            </a:r>
            <a:r>
              <a:rPr lang="ru-RU" sz="2700" i="1" dirty="0" smtClean="0"/>
              <a:t>: Расулов Р.М., Клюшников Я.М.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928813"/>
            <a:ext cx="564515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43636" y="4929198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История СНК на кафедре</a:t>
            </a:r>
            <a:endParaRPr lang="ru-RU" dirty="0"/>
          </a:p>
        </p:txBody>
      </p:sp>
      <p:sp>
        <p:nvSpPr>
          <p:cNvPr id="14340" name="Содержимое 2"/>
          <p:cNvSpPr>
            <a:spLocks noGrp="1"/>
          </p:cNvSpPr>
          <p:nvPr>
            <p:ph idx="1"/>
          </p:nvPr>
        </p:nvSpPr>
        <p:spPr>
          <a:xfrm>
            <a:off x="285750" y="1285875"/>
            <a:ext cx="8401050" cy="5429250"/>
          </a:xfrm>
        </p:spPr>
        <p:txBody>
          <a:bodyPr/>
          <a:lstStyle/>
          <a:p>
            <a:r>
              <a:rPr lang="ru-RU" sz="1100" smtClean="0"/>
              <a:t>       Студенческий  научный  кружок на кафедре имеет сложную и интересную историю, изучение которой могло бы существенно улучшить учебную и научную работу на кафедре. В свое время наставниками  кружка были профессор Ермаковская Неонила Прокофьевна (1953), Соболев Виктор Антонович (60-70-е годы), возможно в 50-е годы  научной работой студентов руководил и профессор Вогралик Вадим Габриэлович (1945 – 1947),  причастностью к имени которого гордятся все кафедры внутренних болезней нашей медицинской академии. </a:t>
            </a:r>
          </a:p>
          <a:p>
            <a:r>
              <a:rPr lang="ru-RU" sz="1100" smtClean="0"/>
              <a:t>        С 1982 года до 2001 года работу кружка возглавлял профессор, д.м.н. Анатолий  Дмитриевич. Ларионов. Он  был больше чем заведующий кафедрой пропедевтики внутренних болезней -  человек особой скромности, далекий от  понятия «коммерция», для которого пропедевтика  являлась его жизнью . Самое главное в его характере – это доброе и уважительное  отношение к студентам.  Основным содержанием  проводимых  им заседаний  научного кружка являлись темы, закрепляющие теоретические  и практические вопросы пропедевтики. При разборе интересных в клиническом  отношении больных, студенты  овладевали  физикальными   навыками клинического  обследования . На каждом очередном заседании Анатолий Дмитриевич уделял особое внимание изучению  электрокардиографии.  На итоговые научные конференции студентов и молодых ученых СтГМА представлялось  от 15 до  20  клинических и научных работ, с последующей  их публикацией  в сборниках тезисов конференций  НОСИМУ. Работы студентов-кружковцев ежегодно занимали призовые места. </a:t>
            </a:r>
          </a:p>
          <a:p>
            <a:r>
              <a:rPr lang="ru-RU" sz="1100" smtClean="0"/>
              <a:t>       С 2001 года (до настоящего времени) обязанности куратора  СНК на кафедре были возложены на доцента Антипова Виктора  Викторовича.  Основным руководящим мотивом для которого в студенческих работах  является  внедрение технических средств обучения для  придания  большей  достоверности физикальным  методам, которые являются и целью и средством обучения  пропедевтике внутренних болезней. Многие студенты  им активно привлекаются  к  рационализаторской деятельности, что всегда сообщает особую творческую ноту научному поиску в незамысловатых, но важных для преподаваемой дисциплины  темах. </a:t>
            </a:r>
          </a:p>
          <a:p>
            <a:r>
              <a:rPr lang="ru-RU" sz="1100" smtClean="0"/>
              <a:t>      С 2001 до 2007 года кафедра возглавлялась к.м.н. доцентом Зорькиной Неллей Кузьминичной. Высококвалифицированный педагог, умелый организатор и Заслуженный врач Российской Федерации – основные личностные качества, которые в первую очередь характерны для неё.  Большое внимание  Неллей Кузьминичной уделялось обучению студентов этике и деонтологии врача на личных примерах своего богатого профессионального опыта, что нашло отражение и в проводимых ею заседаниях СНК.</a:t>
            </a:r>
          </a:p>
          <a:p>
            <a:r>
              <a:rPr lang="ru-RU" sz="1100" smtClean="0"/>
              <a:t>      С  2007 года руководство кафедрой  осуществляется  профессором, д.м.н. Владимир Васильевич Павленко, который сообщил конкретную научную направленность кафедре – изучение актуальных вопросов гастроэнтерологии, а именно,  сложных по патогенезу, этиологии и прогнозу заболеваний – болезни Крона и неспецифического язвенного колита. Эти заболевания, являются предметом диссертационных разработок  большинства тем  молодых сотрудников  кафедрального коллектива.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725602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Устройство измерения интенсивности вибрации грудной клетки. </a:t>
            </a:r>
            <a:r>
              <a:rPr lang="ru-RU" sz="2800" i="1" dirty="0"/>
              <a:t>Студент 3к л/</a:t>
            </a:r>
            <a:r>
              <a:rPr lang="ru-RU" sz="2800" i="1" dirty="0" err="1"/>
              <a:t>ф</a:t>
            </a:r>
            <a:r>
              <a:rPr lang="ru-RU" sz="2800" i="1" dirty="0"/>
              <a:t>  Маринкин С. А.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214563"/>
            <a:ext cx="27209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2286000"/>
            <a:ext cx="32607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43636" y="5500702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</a:p>
        </p:txBody>
      </p:sp>
      <p:pic>
        <p:nvPicPr>
          <p:cNvPr id="3380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38" y="2000250"/>
            <a:ext cx="18621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684213" y="5516563"/>
            <a:ext cx="48244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Вначале рацпредложение, которое «усложнившись» перешло в статус изобретения (Патент №2393839)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654164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/>
              <a:t>Часто в разных студенческих научных темах сочетались различные устройства. </a:t>
            </a:r>
            <a:r>
              <a:rPr lang="ru-RU" sz="2800" i="1" dirty="0" smtClean="0"/>
              <a:t>Студенты 3к л/</a:t>
            </a:r>
            <a:r>
              <a:rPr lang="ru-RU" sz="2800" i="1" dirty="0" err="1" smtClean="0"/>
              <a:t>ф</a:t>
            </a:r>
            <a:r>
              <a:rPr lang="ru-RU" sz="2800" i="1" dirty="0" smtClean="0"/>
              <a:t>:  Маринкин С. А., Клюшников Я.М.</a:t>
            </a:r>
            <a:endParaRPr lang="ru-RU" sz="2800" i="1" dirty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286000"/>
            <a:ext cx="5929313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57950" y="4929198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472518" cy="1725602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/>
              <a:t>Изготовлен прибор для измерения </a:t>
            </a:r>
            <a:r>
              <a:rPr lang="ru-RU" sz="2800" b="1" dirty="0" err="1" smtClean="0"/>
              <a:t>пальпаторных</a:t>
            </a:r>
            <a:r>
              <a:rPr lang="ru-RU" sz="2800" b="1" dirty="0" smtClean="0"/>
              <a:t> возможностей руки, что важно в изучении свойств пульса. </a:t>
            </a:r>
            <a:br>
              <a:rPr lang="ru-RU" sz="2800" b="1" dirty="0" smtClean="0"/>
            </a:br>
            <a:r>
              <a:rPr lang="ru-RU" sz="2800" i="1" dirty="0" smtClean="0"/>
              <a:t>Студенты 3 к л/</a:t>
            </a:r>
            <a:r>
              <a:rPr lang="ru-RU" sz="2800" i="1" dirty="0" err="1" smtClean="0"/>
              <a:t>ф</a:t>
            </a:r>
            <a:r>
              <a:rPr lang="ru-RU" sz="2800" i="1" dirty="0" smtClean="0"/>
              <a:t>: </a:t>
            </a:r>
            <a:r>
              <a:rPr lang="ru-RU" sz="2700" i="1" dirty="0" err="1"/>
              <a:t>Зимоглядова</a:t>
            </a:r>
            <a:r>
              <a:rPr lang="ru-RU" sz="2700" i="1" dirty="0"/>
              <a:t> М. С</a:t>
            </a:r>
            <a:r>
              <a:rPr lang="ru-RU" sz="2700" i="1" dirty="0" smtClean="0"/>
              <a:t>., </a:t>
            </a:r>
            <a:r>
              <a:rPr lang="ru-RU" sz="2700" i="1" dirty="0" err="1" smtClean="0"/>
              <a:t>Холопова</a:t>
            </a:r>
            <a:r>
              <a:rPr lang="ru-RU" sz="2700" i="1" dirty="0" smtClean="0"/>
              <a:t>  П</a:t>
            </a:r>
            <a:r>
              <a:rPr lang="ru-RU" sz="2700" i="1" dirty="0"/>
              <a:t>. В</a:t>
            </a:r>
            <a:r>
              <a:rPr lang="ru-RU" sz="2700" i="1" dirty="0" smtClean="0"/>
              <a:t>., </a:t>
            </a:r>
            <a:r>
              <a:rPr lang="ru-RU" sz="2700" i="1" dirty="0"/>
              <a:t/>
            </a:r>
            <a:br>
              <a:rPr lang="ru-RU" sz="2700" i="1" dirty="0"/>
            </a:br>
            <a:r>
              <a:rPr lang="ru-RU" sz="2700" i="1" dirty="0"/>
              <a:t>Гасанова А.Г. 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endParaRPr lang="ru-RU" sz="2700" b="1" dirty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928813"/>
            <a:ext cx="52165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72198" y="4714884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/>
              <a:t>Устройство для изучения свойств пульса.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700" i="1" dirty="0" smtClean="0"/>
              <a:t>Студенты 3 к л/</a:t>
            </a:r>
            <a:r>
              <a:rPr lang="ru-RU" sz="2700" i="1" dirty="0" err="1" smtClean="0"/>
              <a:t>ф</a:t>
            </a:r>
            <a:r>
              <a:rPr lang="ru-RU" sz="2700" i="1" dirty="0" smtClean="0"/>
              <a:t>: </a:t>
            </a:r>
            <a:r>
              <a:rPr lang="ru-RU" sz="2700" i="1" dirty="0" err="1"/>
              <a:t>Зимоглядова</a:t>
            </a:r>
            <a:r>
              <a:rPr lang="ru-RU" sz="2700" i="1" dirty="0"/>
              <a:t> М. С</a:t>
            </a:r>
            <a:r>
              <a:rPr lang="ru-RU" sz="2700" i="1" dirty="0" smtClean="0"/>
              <a:t>., </a:t>
            </a:r>
            <a:r>
              <a:rPr lang="ru-RU" sz="2700" i="1" dirty="0" err="1" smtClean="0"/>
              <a:t>Холопова</a:t>
            </a:r>
            <a:r>
              <a:rPr lang="ru-RU" sz="2700" i="1" dirty="0" smtClean="0"/>
              <a:t> П</a:t>
            </a:r>
            <a:r>
              <a:rPr lang="ru-RU" sz="2700" i="1" dirty="0"/>
              <a:t>. В.</a:t>
            </a:r>
            <a:br>
              <a:rPr lang="ru-RU" sz="2700" i="1" dirty="0"/>
            </a:br>
            <a:r>
              <a:rPr lang="ru-RU" sz="2700" i="1" dirty="0"/>
              <a:t>Гасанова А.Г.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071688"/>
            <a:ext cx="531971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57950" y="4929198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dirty="0" smtClean="0"/>
              <a:t>Разработана оригинальная методика изучения чувствительности рук студентов, как с помощью сконструированного прибора, так и без него. </a:t>
            </a:r>
            <a:r>
              <a:rPr lang="ru-RU" sz="2700" i="1" dirty="0" smtClean="0"/>
              <a:t>Студенты 3 к л/</a:t>
            </a:r>
            <a:r>
              <a:rPr lang="ru-RU" sz="2700" i="1" dirty="0" err="1" smtClean="0"/>
              <a:t>ф</a:t>
            </a:r>
            <a:r>
              <a:rPr lang="ru-RU" sz="2700" i="1" dirty="0" smtClean="0"/>
              <a:t>: </a:t>
            </a:r>
            <a:r>
              <a:rPr lang="ru-RU" sz="2700" i="1" dirty="0" err="1" smtClean="0"/>
              <a:t>Зимоглядова</a:t>
            </a:r>
            <a:r>
              <a:rPr lang="ru-RU" sz="2700" i="1" dirty="0" smtClean="0"/>
              <a:t> </a:t>
            </a:r>
            <a:r>
              <a:rPr lang="ru-RU" sz="2700" i="1" dirty="0"/>
              <a:t>М. С</a:t>
            </a:r>
            <a:r>
              <a:rPr lang="ru-RU" sz="2700" i="1" dirty="0" smtClean="0"/>
              <a:t>., </a:t>
            </a:r>
            <a:r>
              <a:rPr lang="ru-RU" sz="2700" i="1" dirty="0" err="1" smtClean="0"/>
              <a:t>Холопова</a:t>
            </a:r>
            <a:r>
              <a:rPr lang="ru-RU" sz="2700" i="1" dirty="0" smtClean="0"/>
              <a:t> П</a:t>
            </a:r>
            <a:r>
              <a:rPr lang="ru-RU" sz="2700" i="1" dirty="0"/>
              <a:t>. В</a:t>
            </a:r>
            <a:r>
              <a:rPr lang="ru-RU" sz="2700" i="1" dirty="0" smtClean="0"/>
              <a:t>., Гасанова </a:t>
            </a:r>
            <a:r>
              <a:rPr lang="ru-RU" sz="2700" i="1" dirty="0"/>
              <a:t>А.Г.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2016125"/>
            <a:ext cx="4143375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2928938"/>
            <a:ext cx="20907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29322" y="5143512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2011354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/>
              <a:t>Использование «</a:t>
            </a:r>
            <a:r>
              <a:rPr lang="ru-RU" sz="2400" b="1" dirty="0" err="1" smtClean="0"/>
              <a:t>Эхокардиофона-РИТМ</a:t>
            </a:r>
            <a:r>
              <a:rPr lang="ru-RU" sz="2400" b="1" dirty="0" smtClean="0"/>
              <a:t>» и рентгенограмм грудной клетки для калибровки силы перкуторного удара. «Смешинка» в студенческой научной работе – необходимое условий высокой творческой отдачи. </a:t>
            </a:r>
            <a:r>
              <a:rPr lang="ru-RU" sz="2000" i="1" dirty="0" smtClean="0"/>
              <a:t>Студенты 3к л/</a:t>
            </a:r>
            <a:r>
              <a:rPr lang="ru-RU" sz="2000" i="1" dirty="0" err="1" smtClean="0"/>
              <a:t>ф</a:t>
            </a:r>
            <a:r>
              <a:rPr lang="ru-RU" sz="2000" i="1" dirty="0" smtClean="0"/>
              <a:t>: </a:t>
            </a:r>
            <a:br>
              <a:rPr lang="ru-RU" sz="2000" i="1" dirty="0" smtClean="0"/>
            </a:br>
            <a:r>
              <a:rPr lang="ru-RU" sz="2000" i="1" dirty="0" smtClean="0"/>
              <a:t>Ахмедова С</a:t>
            </a:r>
            <a:r>
              <a:rPr lang="ru-RU" sz="2000" i="1" dirty="0"/>
              <a:t>. Н</a:t>
            </a:r>
            <a:r>
              <a:rPr lang="ru-RU" sz="2000" i="1" dirty="0" smtClean="0"/>
              <a:t>., </a:t>
            </a:r>
            <a:r>
              <a:rPr lang="ru-RU" sz="2000" i="1" dirty="0" err="1" smtClean="0"/>
              <a:t>Гукемухов</a:t>
            </a:r>
            <a:r>
              <a:rPr lang="ru-RU" sz="2000" i="1" dirty="0" smtClean="0"/>
              <a:t> Р</a:t>
            </a:r>
            <a:r>
              <a:rPr lang="ru-RU" sz="2000" i="1" dirty="0"/>
              <a:t>. Н</a:t>
            </a:r>
            <a:r>
              <a:rPr lang="ru-RU" sz="2000" i="1" dirty="0" smtClean="0"/>
              <a:t>., Култаева А</a:t>
            </a:r>
            <a:r>
              <a:rPr lang="ru-RU" sz="2000" i="1" dirty="0"/>
              <a:t>. </a:t>
            </a:r>
            <a:r>
              <a:rPr lang="ru-RU" sz="2000" i="1" dirty="0" smtClean="0"/>
              <a:t>А., </a:t>
            </a:r>
            <a:r>
              <a:rPr lang="ru-RU" sz="2000" i="1" dirty="0" err="1" smtClean="0"/>
              <a:t>Абдулаева</a:t>
            </a:r>
            <a:r>
              <a:rPr lang="ru-RU" sz="2000" i="1" dirty="0" smtClean="0"/>
              <a:t> </a:t>
            </a:r>
            <a:r>
              <a:rPr lang="ru-RU" sz="2000" dirty="0"/>
              <a:t>С. </a:t>
            </a:r>
            <a:r>
              <a:rPr lang="ru-RU" sz="2400" dirty="0"/>
              <a:t>А.</a:t>
            </a:r>
            <a:endParaRPr lang="ru-RU" sz="2400" b="1" dirty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286000"/>
            <a:ext cx="266700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2357438"/>
            <a:ext cx="1246187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3500438"/>
            <a:ext cx="33893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5"/>
          <p:cNvSpPr txBox="1">
            <a:spLocks noChangeArrowheads="1"/>
          </p:cNvSpPr>
          <p:nvPr/>
        </p:nvSpPr>
        <p:spPr bwMode="auto">
          <a:xfrm>
            <a:off x="3286125" y="4071938"/>
            <a:ext cx="2000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«Эхокардиофон – РИТМ»</a:t>
            </a:r>
          </a:p>
        </p:txBody>
      </p:sp>
      <p:sp>
        <p:nvSpPr>
          <p:cNvPr id="38920" name="TextBox 6"/>
          <p:cNvSpPr txBox="1">
            <a:spLocks noChangeArrowheads="1"/>
          </p:cNvSpPr>
          <p:nvPr/>
        </p:nvSpPr>
        <p:spPr bwMode="auto">
          <a:xfrm>
            <a:off x="4857750" y="2286000"/>
            <a:ext cx="3500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Второй вариант изготовленного  ультразвукового сканера «абсолютной тупости» сердца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57884" y="5572140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97040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/>
              <a:t>Устройство для фотографирования </a:t>
            </a:r>
            <a:r>
              <a:rPr lang="ru-RU" sz="2400" b="1" dirty="0" smtClean="0"/>
              <a:t>ногтевой фаланги. Осмотр рук – неотъемлемая часть клинического обследования  в ПВБ</a:t>
            </a:r>
            <a:r>
              <a:rPr lang="ru-RU" sz="2400" i="1" dirty="0" smtClean="0"/>
              <a:t>. Студенты 3 к л/</a:t>
            </a:r>
            <a:r>
              <a:rPr lang="ru-RU" sz="2400" i="1" dirty="0" err="1" smtClean="0"/>
              <a:t>ф:Карабашева</a:t>
            </a:r>
            <a:r>
              <a:rPr lang="ru-RU" sz="2400" i="1" dirty="0" smtClean="0"/>
              <a:t> </a:t>
            </a:r>
            <a:r>
              <a:rPr lang="ru-RU" sz="2400" i="1" dirty="0"/>
              <a:t>З.С., </a:t>
            </a:r>
            <a:br>
              <a:rPr lang="ru-RU" sz="2400" i="1" dirty="0"/>
            </a:br>
            <a:r>
              <a:rPr lang="ru-RU" sz="2400" i="1" dirty="0" err="1"/>
              <a:t>Эбзеева</a:t>
            </a:r>
            <a:r>
              <a:rPr lang="ru-RU" sz="2400" i="1" dirty="0"/>
              <a:t> А.Х., </a:t>
            </a:r>
            <a:r>
              <a:rPr lang="ru-RU" sz="2400" i="1" dirty="0" err="1"/>
              <a:t>Кубанова</a:t>
            </a:r>
            <a:r>
              <a:rPr lang="ru-RU" sz="2400" i="1" dirty="0"/>
              <a:t> А.Б.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b="1" dirty="0"/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424113"/>
            <a:ext cx="4238625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29322" y="5143512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2571750"/>
            <a:ext cx="201453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1939916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i="1" dirty="0" smtClean="0"/>
              <a:t>Измерение артериального давления на пальцевых артериях!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Просто, убедительно и патриотично, поскольку наш соотечественник Н.С. Коротков  впервые в мире (1905 г.) предложил измерять АД на плечевой артерии. </a:t>
            </a:r>
            <a:endParaRPr lang="ru-RU" sz="2400" b="1" dirty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500313"/>
            <a:ext cx="3417888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2500313"/>
            <a:ext cx="3563938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29256" y="5429264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071563"/>
            <a:ext cx="79819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/>
              <a:t>Страницы истории СНК кафедры ПВБ СтГМА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1143000"/>
            <a:ext cx="614362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/>
              <a:t>Страницы истории СНК кафедры ПВБ СтГМА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очередном заседании СНК на кафедре ПВБ принимают участие иностранные студенты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714500"/>
            <a:ext cx="5895975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/>
              <a:t>Подсчитываем рейтинг отдельных студенческих научных  работ при непосредственном участии старосты кружка (2011 г.). </a:t>
            </a:r>
            <a:r>
              <a:rPr lang="ru-RU" sz="2000" b="1" i="1" dirty="0" smtClean="0"/>
              <a:t>Зав кафедрой проф. Павленко В.В., асс. Кораблина Н.В., староста СНК Доронин Н.В.</a:t>
            </a:r>
            <a:endParaRPr lang="ru-RU" sz="2000" b="1" i="1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2000250"/>
            <a:ext cx="5461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8625" y="2143125"/>
          <a:ext cx="5832475" cy="4529138"/>
        </p:xfrm>
        <a:graphic>
          <a:graphicData uri="http://schemas.openxmlformats.org/presentationml/2006/ole">
            <p:oleObj spid="_x0000_s1026" name="Image" r:id="rId3" imgW="1226176" imgH="884888" progId="">
              <p:embed/>
            </p:oleObj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1511288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/>
              <a:t>Студенческая научная работа по использованию технических средств обучения в учебном процессе</a:t>
            </a:r>
            <a:br>
              <a:rPr lang="ru-RU" sz="2800" b="1" dirty="0" smtClean="0"/>
            </a:br>
            <a:r>
              <a:rPr lang="ru-RU" sz="2400" b="1" i="1" dirty="0" smtClean="0"/>
              <a:t>Студенка 3 к л/</a:t>
            </a:r>
            <a:r>
              <a:rPr lang="ru-RU" sz="2400" b="1" i="1" dirty="0" err="1" smtClean="0"/>
              <a:t>ф</a:t>
            </a:r>
            <a:r>
              <a:rPr lang="ru-RU" sz="2400" b="1" i="1" dirty="0" smtClean="0"/>
              <a:t> Смирнова М.С.</a:t>
            </a:r>
            <a:endParaRPr lang="ru-RU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357950" y="5500702"/>
            <a:ext cx="264320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dirty="0" smtClean="0"/>
              <a:t>Дипломы за лучшие студенческие работы в Ростовском </a:t>
            </a:r>
            <a:r>
              <a:rPr lang="ru-RU" sz="2700" b="1" dirty="0" err="1" smtClean="0"/>
              <a:t>гос.мед.университете</a:t>
            </a:r>
            <a:r>
              <a:rPr lang="ru-RU" sz="2700" b="1" dirty="0" smtClean="0"/>
              <a:t> (</a:t>
            </a:r>
            <a:r>
              <a:rPr lang="ru-RU" sz="2700" b="1" i="1" dirty="0" smtClean="0"/>
              <a:t>студент 4 курса л/</a:t>
            </a:r>
            <a:r>
              <a:rPr lang="ru-RU" sz="2700" b="1" i="1" dirty="0" err="1" smtClean="0"/>
              <a:t>ф</a:t>
            </a:r>
            <a:r>
              <a:rPr lang="ru-RU" sz="2700" b="1" i="1" dirty="0" smtClean="0"/>
              <a:t> </a:t>
            </a:r>
            <a:r>
              <a:rPr lang="ru-RU" sz="2700" b="1" i="1" dirty="0" err="1" smtClean="0"/>
              <a:t>Эркенов</a:t>
            </a:r>
            <a:r>
              <a:rPr lang="ru-RU" sz="2700" b="1" i="1" dirty="0" smtClean="0"/>
              <a:t> Т.А.) </a:t>
            </a:r>
            <a:r>
              <a:rPr lang="ru-RU" sz="2700" b="1" dirty="0" smtClean="0"/>
              <a:t>и в Ставропольской  </a:t>
            </a:r>
            <a:r>
              <a:rPr lang="ru-RU" sz="2700" b="1" dirty="0" err="1" smtClean="0"/>
              <a:t>гос.медакадемии</a:t>
            </a:r>
            <a:r>
              <a:rPr lang="ru-RU" sz="2700" b="1" dirty="0" smtClean="0"/>
              <a:t>  (2010  - 2011г.г.)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i="1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071688"/>
            <a:ext cx="27146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715140" y="4786322"/>
            <a:ext cx="2143140" cy="14773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Научный руководитель студенческой работы доц. Антипов В.В.</a:t>
            </a:r>
            <a:endParaRPr lang="ru-RU" b="1" dirty="0"/>
          </a:p>
        </p:txBody>
      </p:sp>
      <p:pic>
        <p:nvPicPr>
          <p:cNvPr id="2151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2071688"/>
            <a:ext cx="26463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9225" y="1652588"/>
            <a:ext cx="63055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latin typeface="Arial" charset="0"/>
              </a:rPr>
              <a:t>Куратор СНК </a:t>
            </a:r>
            <a:r>
              <a:rPr lang="ru-RU" sz="2800" dirty="0" smtClean="0">
                <a:latin typeface="Arial" charset="0"/>
              </a:rPr>
              <a:t>на </a:t>
            </a:r>
            <a:r>
              <a:rPr lang="ru-RU" sz="2800" dirty="0">
                <a:latin typeface="Arial" charset="0"/>
              </a:rPr>
              <a:t>кафедре пропедевтики внутренних болезней  доцент Антипов В.В.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900113" y="5516563"/>
            <a:ext cx="77041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Автор 10 изобретений и 60-ти рационализаторских предложений. Соавторами рационализаторских предложений и изобретений являются сотрудники нашей медакадемии и, конечно же, СТУДЕНТЫ…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1113</Words>
  <Application>Microsoft Office PowerPoint</Application>
  <PresentationFormat>Экран (4:3)</PresentationFormat>
  <Paragraphs>64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Calibri</vt:lpstr>
      <vt:lpstr>Arial</vt:lpstr>
      <vt:lpstr>Wingdings</vt:lpstr>
      <vt:lpstr>Тема Office</vt:lpstr>
      <vt:lpstr>Image</vt:lpstr>
      <vt:lpstr>Слайд 1</vt:lpstr>
      <vt:lpstr>Слайд 2</vt:lpstr>
      <vt:lpstr>Слайд 3</vt:lpstr>
      <vt:lpstr>Страницы истории СНК кафедры ПВБ СтГМА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XXI Национальный Конгресс  по болезням органов дыхания. г. Уфа   проходивший с 25 по 28 октября 2011 г.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В.В.</dc:creator>
  <cp:lastModifiedBy>User</cp:lastModifiedBy>
  <cp:revision>51</cp:revision>
  <dcterms:created xsi:type="dcterms:W3CDTF">2011-12-12T18:57:32Z</dcterms:created>
  <dcterms:modified xsi:type="dcterms:W3CDTF">2011-12-19T18:36:19Z</dcterms:modified>
</cp:coreProperties>
</file>